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72" r:id="rId14"/>
    <p:sldId id="279" r:id="rId15"/>
    <p:sldId id="274" r:id="rId16"/>
    <p:sldId id="275" r:id="rId17"/>
    <p:sldId id="276" r:id="rId18"/>
    <p:sldId id="278" r:id="rId19"/>
    <p:sldId id="277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58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QwQ_1024x1024.psd" descr="QwQ_1024x1024.psd"/>
          <p:cNvPicPr>
            <a:picLocks noChangeAspect="1"/>
          </p:cNvPicPr>
          <p:nvPr/>
        </p:nvPicPr>
        <p:blipFill>
          <a:blip r:embed="rId2">
            <a:alphaModFix amt="4573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QwQ_AppIcon_1024x1024.png" descr="QwQ_AppIcon_1024x1024.png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782689" y="-265311"/>
            <a:ext cx="7439407" cy="7439407"/>
          </a:xfrm>
          <a:prstGeom prst="rect">
            <a:avLst/>
          </a:prstGeom>
        </p:spPr>
      </p:pic>
      <p:sp>
        <p:nvSpPr>
          <p:cNvPr id="121" name="祖安聊天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624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 err="1"/>
              <a:t>祖安聊天宝</a:t>
            </a:r>
            <a:endParaRPr dirty="0"/>
          </a:p>
        </p:txBody>
      </p:sp>
      <p:sp>
        <p:nvSpPr>
          <p:cNvPr id="122" name="第11小组:  刘志丹 李春良 赖昱行 卜梦煜 邱睿桥 刘冉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2700"/>
            </a:pPr>
            <a:r>
              <a:rPr dirty="0"/>
              <a:t>第11小组:  </a:t>
            </a:r>
            <a:r>
              <a:rPr dirty="0" err="1"/>
              <a:t>刘志丹</a:t>
            </a:r>
            <a:r>
              <a:rPr dirty="0"/>
              <a:t> </a:t>
            </a:r>
            <a:r>
              <a:rPr dirty="0" err="1"/>
              <a:t>李春良</a:t>
            </a:r>
            <a:r>
              <a:rPr dirty="0"/>
              <a:t> </a:t>
            </a:r>
            <a:r>
              <a:rPr dirty="0" err="1"/>
              <a:t>赖昱行</a:t>
            </a:r>
            <a:r>
              <a:rPr dirty="0"/>
              <a:t> </a:t>
            </a:r>
            <a:r>
              <a:rPr dirty="0" err="1"/>
              <a:t>卜梦煜</a:t>
            </a:r>
            <a:r>
              <a:rPr dirty="0"/>
              <a:t> </a:t>
            </a:r>
            <a:r>
              <a:rPr dirty="0" err="1"/>
              <a:t>邱睿桥</a:t>
            </a:r>
            <a:r>
              <a:rPr dirty="0"/>
              <a:t> </a:t>
            </a:r>
            <a:r>
              <a:rPr dirty="0" err="1"/>
              <a:t>刘冉</a:t>
            </a:r>
            <a:endParaRPr dirty="0"/>
          </a:p>
          <a:p>
            <a:pPr lvl="1">
              <a:defRPr sz="1700"/>
            </a:pPr>
            <a:r>
              <a:rPr dirty="0"/>
              <a:t>(</a:t>
            </a:r>
            <a:r>
              <a:rPr dirty="0" err="1"/>
              <a:t>北京理工大学</a:t>
            </a:r>
            <a:r>
              <a:rPr dirty="0"/>
              <a:t> </a:t>
            </a:r>
            <a:r>
              <a:rPr dirty="0" err="1"/>
              <a:t>计算机学院</a:t>
            </a:r>
            <a:r>
              <a:rPr dirty="0"/>
              <a:t>, </a:t>
            </a:r>
            <a:r>
              <a:rPr dirty="0" err="1"/>
              <a:t>北京</a:t>
            </a:r>
            <a:r>
              <a:rPr dirty="0"/>
              <a:t> 102218)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UI展示"/>
          <p:cNvSpPr txBox="1">
            <a:spLocks noGrp="1"/>
          </p:cNvSpPr>
          <p:nvPr>
            <p:ph type="ctrTitle"/>
          </p:nvPr>
        </p:nvSpPr>
        <p:spPr>
          <a:xfrm>
            <a:off x="355600" y="1685988"/>
            <a:ext cx="5892800" cy="3886201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3.</a:t>
            </a:r>
            <a:r>
              <a:rPr dirty="0"/>
              <a:t>UI展示</a:t>
            </a:r>
          </a:p>
        </p:txBody>
      </p:sp>
      <p:sp>
        <p:nvSpPr>
          <p:cNvPr id="154" name="界面展示"/>
          <p:cNvSpPr txBox="1">
            <a:spLocks noGrp="1"/>
          </p:cNvSpPr>
          <p:nvPr>
            <p:ph type="subTitle" sz="quarter" idx="1"/>
          </p:nvPr>
        </p:nvSpPr>
        <p:spPr>
          <a:xfrm>
            <a:off x="355600" y="5483510"/>
            <a:ext cx="5892800" cy="329219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界面展示</a:t>
            </a:r>
            <a:endParaRPr dirty="0"/>
          </a:p>
        </p:txBody>
      </p:sp>
      <p:pic>
        <p:nvPicPr>
          <p:cNvPr id="155" name="QwQ_AppIcon_1024x1024.png" descr="QwQ_AppIcon_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474" y="16256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注册、登录</a:t>
            </a:r>
            <a:r>
              <a:rPr dirty="0" err="1"/>
              <a:t>界面</a:t>
            </a:r>
            <a:endParaRPr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318539-6D92-4E46-8F2E-2D18DB6C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58" y="3154194"/>
            <a:ext cx="3990476" cy="60190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29A9DC-7160-41AC-9804-A3FA1EDFA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96" y="3154194"/>
            <a:ext cx="3990476" cy="5828571"/>
          </a:xfrm>
          <a:prstGeom prst="rect">
            <a:avLst/>
          </a:prstGeom>
        </p:spPr>
      </p:pic>
      <p:sp>
        <p:nvSpPr>
          <p:cNvPr id="21" name="Double-click to edit">
            <a:extLst>
              <a:ext uri="{FF2B5EF4-FFF2-40B4-BE49-F238E27FC236}">
                <a16:creationId xmlns:a16="http://schemas.microsoft.com/office/drawing/2014/main" id="{BB35644A-40B8-43F7-AF0B-10217A2211B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06804" y="2268606"/>
            <a:ext cx="2723322" cy="8475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注册界面</a:t>
            </a:r>
            <a:endParaRPr dirty="0"/>
          </a:p>
        </p:txBody>
      </p:sp>
      <p:sp>
        <p:nvSpPr>
          <p:cNvPr id="22" name="Double-click to edit">
            <a:extLst>
              <a:ext uri="{FF2B5EF4-FFF2-40B4-BE49-F238E27FC236}">
                <a16:creationId xmlns:a16="http://schemas.microsoft.com/office/drawing/2014/main" id="{F1132A08-A3DA-454E-8EF8-9E0DF6E2DF8F}"/>
              </a:ext>
            </a:extLst>
          </p:cNvPr>
          <p:cNvSpPr txBox="1">
            <a:spLocks/>
          </p:cNvSpPr>
          <p:nvPr/>
        </p:nvSpPr>
        <p:spPr>
          <a:xfrm>
            <a:off x="6919058" y="2268605"/>
            <a:ext cx="2723322" cy="84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31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863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295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727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1590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590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3022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3454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886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zh-CN" altLang="en-US" dirty="0"/>
              <a:t>登录界面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1" grpId="0" uiExpand="1" build="p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添加好友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38EB40-0E47-46E7-805A-078D4B529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5" y="6138980"/>
            <a:ext cx="4344146" cy="33098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741C3C-0D47-4C06-8F27-243E3C86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85" y="2692399"/>
            <a:ext cx="4240183" cy="321633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942437-C1DD-4991-9143-09958BA5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53" y="6138980"/>
            <a:ext cx="4189181" cy="31696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57886-37A9-4EF1-828E-263298F6E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54" y="2692399"/>
            <a:ext cx="4246808" cy="31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16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聊天</a:t>
            </a:r>
            <a:r>
              <a:rPr dirty="0" err="1"/>
              <a:t>界面</a:t>
            </a:r>
            <a:endParaRPr dirty="0"/>
          </a:p>
        </p:txBody>
      </p:sp>
      <p:sp>
        <p:nvSpPr>
          <p:cNvPr id="21" name="Double-click to edit">
            <a:extLst>
              <a:ext uri="{FF2B5EF4-FFF2-40B4-BE49-F238E27FC236}">
                <a16:creationId xmlns:a16="http://schemas.microsoft.com/office/drawing/2014/main" id="{BB35644A-40B8-43F7-AF0B-10217A2211B3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06804" y="2268606"/>
            <a:ext cx="2723322" cy="8475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好友聊天</a:t>
            </a:r>
            <a:endParaRPr dirty="0"/>
          </a:p>
        </p:txBody>
      </p:sp>
      <p:sp>
        <p:nvSpPr>
          <p:cNvPr id="22" name="Double-click to edit">
            <a:extLst>
              <a:ext uri="{FF2B5EF4-FFF2-40B4-BE49-F238E27FC236}">
                <a16:creationId xmlns:a16="http://schemas.microsoft.com/office/drawing/2014/main" id="{F1132A08-A3DA-454E-8EF8-9E0DF6E2DF8F}"/>
              </a:ext>
            </a:extLst>
          </p:cNvPr>
          <p:cNvSpPr txBox="1">
            <a:spLocks/>
          </p:cNvSpPr>
          <p:nvPr/>
        </p:nvSpPr>
        <p:spPr>
          <a:xfrm>
            <a:off x="6919057" y="2268605"/>
            <a:ext cx="5401231" cy="84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31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863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295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727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1590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590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3022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3454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886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zh-CN" altLang="en-US" dirty="0"/>
              <a:t>收到其他界面好友消息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71091-0D6D-4D1E-BFD0-D005FC48D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57" y="3288470"/>
            <a:ext cx="5401231" cy="40509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9D42D5-EC0C-4295-AC17-31E71CC78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4" y="3288470"/>
            <a:ext cx="5401231" cy="40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6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1" grpId="0" uiExpand="1" build="p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添加群聊</a:t>
            </a:r>
            <a:endParaRPr dirty="0"/>
          </a:p>
        </p:txBody>
      </p:sp>
      <p:sp>
        <p:nvSpPr>
          <p:cNvPr id="22" name="Double-click to edit">
            <a:extLst>
              <a:ext uri="{FF2B5EF4-FFF2-40B4-BE49-F238E27FC236}">
                <a16:creationId xmlns:a16="http://schemas.microsoft.com/office/drawing/2014/main" id="{F1132A08-A3DA-454E-8EF8-9E0DF6E2DF8F}"/>
              </a:ext>
            </a:extLst>
          </p:cNvPr>
          <p:cNvSpPr txBox="1">
            <a:spLocks/>
          </p:cNvSpPr>
          <p:nvPr/>
        </p:nvSpPr>
        <p:spPr>
          <a:xfrm>
            <a:off x="6919057" y="2268605"/>
            <a:ext cx="4464559" cy="84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31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863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295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727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1590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590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3022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3454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886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zh-CN" altLang="en-US" dirty="0"/>
              <a:t>添加群聊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E153FB-E739-437B-A44D-8ECFE046B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57" y="3202707"/>
            <a:ext cx="3967157" cy="3022596"/>
          </a:xfrm>
          <a:prstGeom prst="rect">
            <a:avLst/>
          </a:prstGeom>
        </p:spPr>
      </p:pic>
      <p:sp>
        <p:nvSpPr>
          <p:cNvPr id="12" name="Double-click to edit">
            <a:extLst>
              <a:ext uri="{FF2B5EF4-FFF2-40B4-BE49-F238E27FC236}">
                <a16:creationId xmlns:a16="http://schemas.microsoft.com/office/drawing/2014/main" id="{5F7DB883-63FA-438F-87CF-CDA21C7795AE}"/>
              </a:ext>
            </a:extLst>
          </p:cNvPr>
          <p:cNvSpPr txBox="1">
            <a:spLocks/>
          </p:cNvSpPr>
          <p:nvPr/>
        </p:nvSpPr>
        <p:spPr>
          <a:xfrm>
            <a:off x="1405049" y="2232915"/>
            <a:ext cx="4464559" cy="84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31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863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1295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1727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21590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25908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30226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34544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3886200" marR="0" indent="-431800" algn="l" defTabSz="584200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3800" b="0" i="0" u="none" strike="noStrike" cap="none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zh-CN" altLang="en-US" dirty="0"/>
              <a:t>创建群聊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6B426F1-35B1-4590-A988-88B571AC3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49" y="3202707"/>
            <a:ext cx="3966661" cy="30222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B037A1-9145-4C47-9FB6-6F11E8B03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049" y="6347131"/>
            <a:ext cx="3966661" cy="302221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464C467-E4A5-47AA-A6C7-580C33392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057" y="6467062"/>
            <a:ext cx="3966661" cy="302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00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22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群聊</a:t>
            </a:r>
            <a:r>
              <a:rPr dirty="0" err="1"/>
              <a:t>界面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787BC-851B-4E4F-AFFB-797BDA496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1974" r="1697" b="2039"/>
          <a:stretch/>
        </p:blipFill>
        <p:spPr>
          <a:xfrm>
            <a:off x="2266122" y="2398644"/>
            <a:ext cx="8481391" cy="642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收发图片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A4D222-35D7-44ED-9564-BB219962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"/>
          <a:stretch/>
        </p:blipFill>
        <p:spPr>
          <a:xfrm>
            <a:off x="2128387" y="2425148"/>
            <a:ext cx="8748025" cy="64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5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截屏功能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230185-46C0-4813-81B2-4A2E7BEF6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70" y="2268333"/>
            <a:ext cx="8641660" cy="65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76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收发文件</a:t>
            </a:r>
            <a:endParaRPr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45ECFD-5112-49D2-B2B5-EF08F108F6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4"/>
          <a:stretch/>
        </p:blipFill>
        <p:spPr>
          <a:xfrm>
            <a:off x="257226" y="2804919"/>
            <a:ext cx="8144651" cy="5032763"/>
          </a:xfrm>
          <a:prstGeom prst="rect">
            <a:avLst/>
          </a:prstGeom>
        </p:spPr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701FEB-93AB-4D79-911C-7A2860655D3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717723" y="2757679"/>
            <a:ext cx="5892800" cy="5181048"/>
          </a:xfrm>
        </p:spPr>
        <p:txBody>
          <a:bodyPr/>
          <a:lstStyle/>
          <a:p>
            <a:r>
              <a:rPr lang="zh-CN" altLang="en-US" dirty="0"/>
              <a:t>点击文件消息</a:t>
            </a:r>
            <a:endParaRPr lang="en-US" altLang="zh-CN" dirty="0"/>
          </a:p>
          <a:p>
            <a:r>
              <a:rPr lang="zh-CN" altLang="en-US" dirty="0"/>
              <a:t>自动下载至本地</a:t>
            </a:r>
          </a:p>
        </p:txBody>
      </p:sp>
    </p:spTree>
    <p:extLst>
      <p:ext uri="{BB962C8B-B14F-4D97-AF65-F5344CB8AC3E}">
        <p14:creationId xmlns:p14="http://schemas.microsoft.com/office/powerpoint/2010/main" val="3124636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9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XX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开发者模式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5C1628-2D10-4460-B00D-68510632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" y="2311837"/>
            <a:ext cx="11851861" cy="63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66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组内分工"/>
          <p:cNvSpPr txBox="1">
            <a:spLocks noGrp="1"/>
          </p:cNvSpPr>
          <p:nvPr>
            <p:ph type="ctrTitle"/>
          </p:nvPr>
        </p:nvSpPr>
        <p:spPr>
          <a:xfrm>
            <a:off x="6502400" y="1720022"/>
            <a:ext cx="5055704" cy="1543528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dirty="0"/>
              <a:t>content</a:t>
            </a:r>
            <a:endParaRPr dirty="0"/>
          </a:p>
        </p:txBody>
      </p:sp>
      <p:sp>
        <p:nvSpPr>
          <p:cNvPr id="125" name="Double-click to edit"/>
          <p:cNvSpPr txBox="1">
            <a:spLocks noGrp="1"/>
          </p:cNvSpPr>
          <p:nvPr>
            <p:ph type="subTitle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pic>
        <p:nvPicPr>
          <p:cNvPr id="126" name="QwQ_AppIcon_1024x1024.png" descr="QwQ_AppIcon_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1" y="1996661"/>
            <a:ext cx="6502401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组内分工">
            <a:extLst>
              <a:ext uri="{FF2B5EF4-FFF2-40B4-BE49-F238E27FC236}">
                <a16:creationId xmlns:a16="http://schemas.microsoft.com/office/drawing/2014/main" id="{198C331E-D466-4DE6-88B6-8C3A482245EB}"/>
              </a:ext>
            </a:extLst>
          </p:cNvPr>
          <p:cNvSpPr txBox="1">
            <a:spLocks/>
          </p:cNvSpPr>
          <p:nvPr/>
        </p:nvSpPr>
        <p:spPr>
          <a:xfrm>
            <a:off x="7233482" y="3818485"/>
            <a:ext cx="2975113" cy="79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1" hangingPunct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4400" b="1" dirty="0">
                <a:latin typeface="Gill Sans"/>
                <a:ea typeface="Gill Sans"/>
                <a:cs typeface="Gill Sans"/>
                <a:sym typeface="Gill Sans"/>
              </a:rPr>
              <a:t>1.</a:t>
            </a:r>
            <a:r>
              <a:rPr lang="zh-CN" altLang="en-US" sz="4400" b="1" dirty="0">
                <a:latin typeface="Gill Sans"/>
                <a:ea typeface="Gill Sans"/>
                <a:cs typeface="Gill Sans"/>
                <a:sym typeface="Gill Sans"/>
              </a:rPr>
              <a:t>组内分工</a:t>
            </a:r>
            <a:endParaRPr lang="en-US" sz="44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组内分工">
            <a:extLst>
              <a:ext uri="{FF2B5EF4-FFF2-40B4-BE49-F238E27FC236}">
                <a16:creationId xmlns:a16="http://schemas.microsoft.com/office/drawing/2014/main" id="{34C0EA1A-C349-4A54-B0D1-7008D0ACC1E1}"/>
              </a:ext>
            </a:extLst>
          </p:cNvPr>
          <p:cNvSpPr txBox="1">
            <a:spLocks/>
          </p:cNvSpPr>
          <p:nvPr/>
        </p:nvSpPr>
        <p:spPr>
          <a:xfrm>
            <a:off x="7233482" y="4811847"/>
            <a:ext cx="2975113" cy="79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1" hangingPunct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4400" b="1" dirty="0">
                <a:latin typeface="Gill Sans"/>
                <a:ea typeface="Gill Sans"/>
                <a:cs typeface="Gill Sans"/>
                <a:sym typeface="Gill Sans"/>
              </a:rPr>
              <a:t>2.</a:t>
            </a:r>
            <a:r>
              <a:rPr lang="zh-CN" altLang="en-US" sz="4400" b="1" dirty="0">
                <a:latin typeface="Gill Sans"/>
                <a:ea typeface="Gill Sans"/>
                <a:cs typeface="Gill Sans"/>
                <a:sym typeface="Gill Sans"/>
              </a:rPr>
              <a:t>项目介绍</a:t>
            </a:r>
            <a:endParaRPr lang="en-US" sz="44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组内分工">
            <a:extLst>
              <a:ext uri="{FF2B5EF4-FFF2-40B4-BE49-F238E27FC236}">
                <a16:creationId xmlns:a16="http://schemas.microsoft.com/office/drawing/2014/main" id="{81DA1B6B-3EC8-485E-8345-33A202201D69}"/>
              </a:ext>
            </a:extLst>
          </p:cNvPr>
          <p:cNvSpPr txBox="1">
            <a:spLocks/>
          </p:cNvSpPr>
          <p:nvPr/>
        </p:nvSpPr>
        <p:spPr>
          <a:xfrm>
            <a:off x="6928682" y="5791957"/>
            <a:ext cx="2975113" cy="79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1" hangingPunct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4400" b="1" dirty="0">
                <a:latin typeface="Gill Sans"/>
                <a:ea typeface="Gill Sans"/>
                <a:cs typeface="Gill Sans"/>
                <a:sym typeface="Gill Sans"/>
              </a:rPr>
              <a:t>3.UI</a:t>
            </a:r>
            <a:r>
              <a:rPr lang="zh-CN" altLang="en-US" sz="4400" b="1" dirty="0">
                <a:latin typeface="Gill Sans"/>
                <a:ea typeface="Gill Sans"/>
                <a:cs typeface="Gill Sans"/>
                <a:sym typeface="Gill Sans"/>
              </a:rPr>
              <a:t>展示</a:t>
            </a:r>
            <a:endParaRPr lang="en-US" sz="44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组内分工">
            <a:extLst>
              <a:ext uri="{FF2B5EF4-FFF2-40B4-BE49-F238E27FC236}">
                <a16:creationId xmlns:a16="http://schemas.microsoft.com/office/drawing/2014/main" id="{EE9E425C-EDE2-4BCA-9EBE-9D186895738B}"/>
              </a:ext>
            </a:extLst>
          </p:cNvPr>
          <p:cNvSpPr txBox="1">
            <a:spLocks/>
          </p:cNvSpPr>
          <p:nvPr/>
        </p:nvSpPr>
        <p:spPr>
          <a:xfrm>
            <a:off x="7229063" y="6785319"/>
            <a:ext cx="2975113" cy="796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lvl="1" hangingPunct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sz="4400" b="1" dirty="0">
                <a:latin typeface="Gill Sans"/>
                <a:ea typeface="Gill Sans"/>
                <a:cs typeface="Gill Sans"/>
                <a:sym typeface="Gill Sans"/>
              </a:rPr>
              <a:t>4.</a:t>
            </a:r>
            <a:r>
              <a:rPr lang="zh-CN" altLang="en-US" sz="4400" b="1" dirty="0">
                <a:latin typeface="Gill Sans"/>
                <a:ea typeface="Gill Sans"/>
                <a:cs typeface="Gill Sans"/>
                <a:sym typeface="Gill Sans"/>
              </a:rPr>
              <a:t>项目演示</a:t>
            </a:r>
            <a:endParaRPr lang="en-US" sz="4400" b="1" dirty="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060F402-9A88-46B3-A6FC-4667EE98CDAB}"/>
              </a:ext>
            </a:extLst>
          </p:cNvPr>
          <p:cNvCxnSpPr>
            <a:cxnSpLocks/>
          </p:cNvCxnSpPr>
          <p:nvPr/>
        </p:nvCxnSpPr>
        <p:spPr>
          <a:xfrm>
            <a:off x="7021446" y="3373081"/>
            <a:ext cx="4494694" cy="0"/>
          </a:xfrm>
          <a:prstGeom prst="line">
            <a:avLst/>
          </a:prstGeom>
          <a:noFill/>
          <a:ln w="25400" cap="flat">
            <a:solidFill>
              <a:srgbClr val="5A5F5E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项目演示"/>
          <p:cNvSpPr txBox="1">
            <a:spLocks noGrp="1"/>
          </p:cNvSpPr>
          <p:nvPr>
            <p:ph type="title"/>
          </p:nvPr>
        </p:nvSpPr>
        <p:spPr>
          <a:xfrm>
            <a:off x="355600" y="1685988"/>
            <a:ext cx="5892801" cy="3886201"/>
          </a:xfrm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/>
              <a:t>4.</a:t>
            </a:r>
            <a:r>
              <a:rPr dirty="0"/>
              <a:t>项目演示</a:t>
            </a:r>
          </a:p>
        </p:txBody>
      </p:sp>
      <p:pic>
        <p:nvPicPr>
          <p:cNvPr id="172" name="QwQ_AppIcon_1024x1024.png" descr="QwQ_AppIcon_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474" y="1625599"/>
            <a:ext cx="65024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QwQ_1024x1024.psd" descr="QwQ_1024x1024.psd"/>
          <p:cNvPicPr>
            <a:picLocks noChangeAspect="1"/>
          </p:cNvPicPr>
          <p:nvPr/>
        </p:nvPicPr>
        <p:blipFill>
          <a:blip r:embed="rId2">
            <a:alphaModFix amt="11594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anks For Watching"/>
          <p:cNvSpPr txBox="1">
            <a:spLocks noGrp="1"/>
          </p:cNvSpPr>
          <p:nvPr>
            <p:ph type="title" idx="4294967295"/>
          </p:nvPr>
        </p:nvSpPr>
        <p:spPr>
          <a:xfrm>
            <a:off x="589808" y="3154014"/>
            <a:ext cx="11825184" cy="1514803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1739900">
              <a:lnSpc>
                <a:spcPct val="90000"/>
              </a:lnSpc>
              <a:defRPr sz="8200" cap="none" spc="-24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rPr lang="zh-CN" altLang="en-US" sz="6600" dirty="0"/>
              <a:t>你所热爱的，就是你的小学期</a:t>
            </a:r>
            <a:endParaRPr sz="6600" dirty="0"/>
          </a:p>
        </p:txBody>
      </p:sp>
      <p:sp>
        <p:nvSpPr>
          <p:cNvPr id="4" name="Thanks For Watching">
            <a:extLst>
              <a:ext uri="{FF2B5EF4-FFF2-40B4-BE49-F238E27FC236}">
                <a16:creationId xmlns:a16="http://schemas.microsoft.com/office/drawing/2014/main" id="{2E1AE97E-ED3E-417E-A374-99221B0185DA}"/>
              </a:ext>
            </a:extLst>
          </p:cNvPr>
          <p:cNvSpPr txBox="1">
            <a:spLocks/>
          </p:cNvSpPr>
          <p:nvPr/>
        </p:nvSpPr>
        <p:spPr>
          <a:xfrm>
            <a:off x="589808" y="4757532"/>
            <a:ext cx="11825184" cy="2011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17399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246" baseline="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uFillTx/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br>
              <a:rPr lang="zh-CN" altLang="en-US" sz="6600" dirty="0"/>
            </a:br>
            <a:r>
              <a:rPr lang="zh-CN" altLang="en-US" sz="6600" dirty="0"/>
              <a:t>感谢观看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组内分工"/>
          <p:cNvSpPr txBox="1">
            <a:spLocks noGrp="1"/>
          </p:cNvSpPr>
          <p:nvPr>
            <p:ph type="ctrTitle"/>
          </p:nvPr>
        </p:nvSpPr>
        <p:spPr>
          <a:xfrm>
            <a:off x="355600" y="1685988"/>
            <a:ext cx="5892800" cy="3886201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altLang="zh-CN" dirty="0"/>
              <a:t>1.</a:t>
            </a:r>
            <a:r>
              <a:rPr dirty="0"/>
              <a:t>组内分工</a:t>
            </a:r>
          </a:p>
        </p:txBody>
      </p:sp>
      <p:sp>
        <p:nvSpPr>
          <p:cNvPr id="125" name="Double-click to edit"/>
          <p:cNvSpPr txBox="1">
            <a:spLocks noGrp="1"/>
          </p:cNvSpPr>
          <p:nvPr>
            <p:ph type="subTitle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</a:p>
        </p:txBody>
      </p:sp>
      <p:pic>
        <p:nvPicPr>
          <p:cNvPr id="126" name="QwQ_AppIcon_1024x1024.png" descr="QwQ_AppIcon_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474" y="16256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020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QwQ_1024x1024.psd" descr="QwQ_1024x1024.psd"/>
          <p:cNvPicPr>
            <a:picLocks noChangeAspect="1"/>
          </p:cNvPicPr>
          <p:nvPr/>
        </p:nvPicPr>
        <p:blipFill>
          <a:blip r:embed="rId2">
            <a:alphaModFix amt="5231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组内分工"/>
          <p:cNvSpPr txBox="1">
            <a:spLocks noGrp="1"/>
          </p:cNvSpPr>
          <p:nvPr>
            <p:ph type="title"/>
          </p:nvPr>
        </p:nvSpPr>
        <p:spPr>
          <a:xfrm>
            <a:off x="1150356" y="253999"/>
            <a:ext cx="10704088" cy="24384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组内分工</a:t>
            </a:r>
            <a:endParaRPr dirty="0"/>
          </a:p>
        </p:txBody>
      </p:sp>
      <p:graphicFrame>
        <p:nvGraphicFramePr>
          <p:cNvPr id="130" name="Table"/>
          <p:cNvGraphicFramePr/>
          <p:nvPr>
            <p:extLst>
              <p:ext uri="{D42A27DB-BD31-4B8C-83A1-F6EECF244321}">
                <p14:modId xmlns:p14="http://schemas.microsoft.com/office/powerpoint/2010/main" val="2689607053"/>
              </p:ext>
            </p:extLst>
          </p:nvPr>
        </p:nvGraphicFramePr>
        <p:xfrm>
          <a:off x="1282055" y="2679435"/>
          <a:ext cx="10440687" cy="598623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480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0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角色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姓名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 b="1" dirty="0" err="1">
                          <a:solidFill>
                            <a:schemeClr val="accent3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分工</a:t>
                      </a:r>
                      <a:endParaRPr sz="3600" b="1" dirty="0">
                        <a:solidFill>
                          <a:schemeClr val="accent3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t>组长/测试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刘志丹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sz="3000" dirty="0" err="1"/>
                        <a:t>Controller</a:t>
                      </a:r>
                      <a:r>
                        <a:rPr lang="en-US" altLang="zh-CN" sz="3000" dirty="0" err="1"/>
                        <a:t>+View</a:t>
                      </a:r>
                      <a:endParaRPr sz="30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架构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 b="1">
                          <a:solidFill>
                            <a:srgbClr val="5A5F5E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李春良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Controller+Model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后端代码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赖昱行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Controller</a:t>
                      </a:r>
                      <a:r>
                        <a:rPr lang="en-US" altLang="zh-CN" sz="3000" dirty="0" err="1">
                          <a:solidFill>
                            <a:srgbClr val="5A5F5E"/>
                          </a:solidFill>
                        </a:rPr>
                        <a:t>+Model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代码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卜梦煜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Controller+View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GUI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邱睿桥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View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5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GUI代码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1" indent="0">
                        <a:buClr>
                          <a:srgbClr val="535353"/>
                        </a:buClr>
                        <a:defRPr sz="2700">
                          <a:solidFill>
                            <a:srgbClr val="535353"/>
                          </a:solidFill>
                        </a:defRPr>
                      </a:pPr>
                      <a:r>
                        <a:rPr b="1" dirty="0" err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刘冉</a:t>
                      </a:r>
                      <a:endParaRPr b="1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000" dirty="0" err="1">
                          <a:solidFill>
                            <a:srgbClr val="5A5F5E"/>
                          </a:solidFill>
                        </a:rPr>
                        <a:t>Controller+</a:t>
                      </a:r>
                      <a:r>
                        <a:rPr sz="3000" dirty="0" err="1">
                          <a:solidFill>
                            <a:srgbClr val="5A5F5E"/>
                          </a:solidFill>
                        </a:rPr>
                        <a:t>View</a:t>
                      </a:r>
                      <a:endParaRPr sz="3000" dirty="0">
                        <a:solidFill>
                          <a:srgbClr val="5A5F5E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项目介绍"/>
          <p:cNvSpPr txBox="1">
            <a:spLocks noGrp="1"/>
          </p:cNvSpPr>
          <p:nvPr>
            <p:ph type="ctrTitle"/>
          </p:nvPr>
        </p:nvSpPr>
        <p:spPr>
          <a:xfrm>
            <a:off x="355600" y="1685988"/>
            <a:ext cx="5892800" cy="3886201"/>
          </a:xfrm>
          <a:prstGeom prst="rect">
            <a:avLst/>
          </a:prstGeom>
        </p:spPr>
        <p:txBody>
          <a:bodyPr/>
          <a:lstStyle/>
          <a:p>
            <a:pPr lvl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dirty="0"/>
              <a:t>2.</a:t>
            </a:r>
            <a:r>
              <a:rPr dirty="0"/>
              <a:t>项目介绍</a:t>
            </a:r>
          </a:p>
        </p:txBody>
      </p:sp>
      <p:sp>
        <p:nvSpPr>
          <p:cNvPr id="133" name="架构, 流程, 亮点"/>
          <p:cNvSpPr txBox="1">
            <a:spLocks noGrp="1"/>
          </p:cNvSpPr>
          <p:nvPr>
            <p:ph type="subTitle" sz="quarter" idx="1"/>
          </p:nvPr>
        </p:nvSpPr>
        <p:spPr>
          <a:xfrm>
            <a:off x="355600" y="5483510"/>
            <a:ext cx="5892800" cy="329219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架构</a:t>
            </a:r>
            <a:r>
              <a:rPr dirty="0"/>
              <a:t>, </a:t>
            </a:r>
            <a:r>
              <a:rPr dirty="0" err="1"/>
              <a:t>流程</a:t>
            </a:r>
            <a:r>
              <a:rPr dirty="0"/>
              <a:t>, </a:t>
            </a:r>
            <a:r>
              <a:rPr dirty="0" err="1"/>
              <a:t>亮点</a:t>
            </a:r>
            <a:endParaRPr dirty="0"/>
          </a:p>
        </p:txBody>
      </p:sp>
      <p:pic>
        <p:nvPicPr>
          <p:cNvPr id="134" name="QwQ_AppIcon_1024x1024.png" descr="QwQ_AppIcon_1024x10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474" y="1625600"/>
            <a:ext cx="65024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QwQ_1024x1024.psd" descr="QwQ_1024x1024.psd"/>
          <p:cNvPicPr>
            <a:picLocks noChangeAspect="1"/>
          </p:cNvPicPr>
          <p:nvPr/>
        </p:nvPicPr>
        <p:blipFill>
          <a:blip r:embed="rId2">
            <a:alphaModFix amt="5231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项目架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项目架构</a:t>
            </a:r>
            <a:endParaRPr dirty="0"/>
          </a:p>
        </p:txBody>
      </p:sp>
      <p:sp>
        <p:nvSpPr>
          <p:cNvPr id="138" name="MVC架构…"/>
          <p:cNvSpPr txBox="1">
            <a:spLocks noGrp="1"/>
          </p:cNvSpPr>
          <p:nvPr>
            <p:ph type="body" idx="1"/>
          </p:nvPr>
        </p:nvSpPr>
        <p:spPr>
          <a:xfrm>
            <a:off x="1314786" y="1997939"/>
            <a:ext cx="10375228" cy="5436530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/>
              <a:t>MVC架构</a:t>
            </a:r>
            <a:endParaRPr dirty="0"/>
          </a:p>
          <a:p>
            <a:r>
              <a:rPr b="1" dirty="0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  <a:t>View + Controller + Model</a:t>
            </a:r>
            <a:br>
              <a:rPr b="1" dirty="0">
                <a:solidFill>
                  <a:schemeClr val="accent3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dirty="0" err="1"/>
              <a:t>即视图+控制器+数据模型的设计模式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QwQ_1024x1024.psd" descr="QwQ_1024x1024.psd"/>
          <p:cNvPicPr>
            <a:picLocks noChangeAspect="1"/>
          </p:cNvPicPr>
          <p:nvPr/>
        </p:nvPicPr>
        <p:blipFill>
          <a:blip r:embed="rId2">
            <a:alphaModFix amt="5231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整体架构与运行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整体架构与运行流程</a:t>
            </a:r>
            <a:endParaRPr dirty="0"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6865" y="2168840"/>
            <a:ext cx="11071070" cy="7422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例:发消息的流程"/>
          <p:cNvSpPr txBox="1"/>
          <p:nvPr/>
        </p:nvSpPr>
        <p:spPr>
          <a:xfrm>
            <a:off x="9237436" y="8456208"/>
            <a:ext cx="3590727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400" dirty="0"/>
              <a:t>例</a:t>
            </a:r>
            <a:r>
              <a:rPr lang="zh-CN" altLang="en-US" sz="3400" dirty="0"/>
              <a:t>：</a:t>
            </a:r>
            <a:r>
              <a:rPr sz="3400" dirty="0" err="1"/>
              <a:t>发消息的流程</a:t>
            </a:r>
            <a:endParaRPr sz="3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QwQ_1024x1024.psd" descr="QwQ_1024x1024.psd"/>
          <p:cNvPicPr>
            <a:picLocks noChangeAspect="1"/>
          </p:cNvPicPr>
          <p:nvPr/>
        </p:nvPicPr>
        <p:blipFill>
          <a:blip r:embed="rId2">
            <a:alphaModFix amt="5231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实现了哪些功能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实现功能</a:t>
            </a:r>
            <a:endParaRPr dirty="0"/>
          </a:p>
        </p:txBody>
      </p:sp>
      <p:sp>
        <p:nvSpPr>
          <p:cNvPr id="147" name="基本的聊天功能: 离线消息、群聊功能…"/>
          <p:cNvSpPr txBox="1">
            <a:spLocks noGrp="1"/>
          </p:cNvSpPr>
          <p:nvPr>
            <p:ph type="body" idx="1"/>
          </p:nvPr>
        </p:nvSpPr>
        <p:spPr>
          <a:xfrm>
            <a:off x="1314785" y="2395505"/>
            <a:ext cx="10837457" cy="62992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6"/>
                </a:solidFill>
              </a:defRPr>
            </a:pPr>
            <a:r>
              <a:rPr dirty="0" err="1"/>
              <a:t>基本的</a:t>
            </a:r>
            <a:r>
              <a:rPr dirty="0" err="1">
                <a:solidFill>
                  <a:schemeClr val="accent3"/>
                </a:solidFill>
              </a:rPr>
              <a:t>聊天</a:t>
            </a:r>
            <a:r>
              <a:rPr dirty="0" err="1"/>
              <a:t>功能</a:t>
            </a:r>
            <a:r>
              <a:rPr dirty="0"/>
              <a:t>: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离线消息、群聊功能</a:t>
            </a:r>
            <a:endParaRPr dirty="0">
              <a:solidFill>
                <a:schemeClr val="accent1">
                  <a:satOff val="-5995"/>
                  <a:lumOff val="-11002"/>
                </a:schemeClr>
              </a:solidFill>
            </a:endParaRPr>
          </a:p>
          <a:p>
            <a:pPr>
              <a:defRPr>
                <a:solidFill>
                  <a:schemeClr val="accent6"/>
                </a:solidFill>
              </a:defRPr>
            </a:pPr>
            <a:r>
              <a:rPr dirty="0" err="1"/>
              <a:t>基本的</a:t>
            </a:r>
            <a:r>
              <a:rPr dirty="0" err="1">
                <a:solidFill>
                  <a:schemeClr val="accent3"/>
                </a:solidFill>
              </a:rPr>
              <a:t>好友管理、个人信息管理</a:t>
            </a:r>
            <a:r>
              <a:rPr dirty="0" err="1"/>
              <a:t>功能</a:t>
            </a:r>
            <a:r>
              <a:rPr dirty="0"/>
              <a:t>: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添加好友</a:t>
            </a:r>
            <a:endParaRPr b="1" dirty="0">
              <a:solidFill>
                <a:schemeClr val="accent1">
                  <a:satOff val="-5995"/>
                  <a:lumOff val="-11002"/>
                </a:schemeClr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>
                <a:solidFill>
                  <a:schemeClr val="accent6"/>
                </a:solidFill>
              </a:defRPr>
            </a:pPr>
            <a:r>
              <a:rPr dirty="0" err="1"/>
              <a:t>基本的</a:t>
            </a:r>
            <a:r>
              <a:rPr dirty="0" err="1">
                <a:solidFill>
                  <a:schemeClr val="accent4"/>
                </a:solidFill>
              </a:rPr>
              <a:t>文件和图片发送</a:t>
            </a:r>
            <a:r>
              <a:rPr dirty="0" err="1"/>
              <a:t>功能</a:t>
            </a:r>
            <a:r>
              <a:rPr dirty="0"/>
              <a:t>: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缓存式发送</a:t>
            </a:r>
            <a:endParaRPr b="1" dirty="0"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>
                <a:solidFill>
                  <a:schemeClr val="accent6"/>
                </a:solidFill>
              </a:defRPr>
            </a:pPr>
            <a:r>
              <a:rPr dirty="0" err="1">
                <a:solidFill>
                  <a:schemeClr val="accent4"/>
                </a:solidFill>
                <a:latin typeface="Gill Sans"/>
                <a:ea typeface="Gill Sans"/>
                <a:cs typeface="Gill Sans"/>
                <a:sym typeface="Gill Sans"/>
              </a:rPr>
              <a:t>TIM一体化风格</a:t>
            </a:r>
            <a:r>
              <a:rPr dirty="0" err="1"/>
              <a:t>的聊天界面</a:t>
            </a:r>
            <a:r>
              <a:rPr dirty="0"/>
              <a:t>: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聊天气泡样式</a:t>
            </a:r>
            <a:endParaRPr b="1" dirty="0">
              <a:solidFill>
                <a:schemeClr val="accent1">
                  <a:satOff val="-5995"/>
                  <a:lumOff val="-11002"/>
                </a:schemeClr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>
                <a:solidFill>
                  <a:schemeClr val="accent6"/>
                </a:solidFill>
              </a:defRPr>
            </a:pPr>
            <a:r>
              <a:rPr dirty="0" err="1"/>
              <a:t>基本的特殊消息</a:t>
            </a:r>
            <a:r>
              <a:rPr dirty="0"/>
              <a:t>: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窗口抖动</a:t>
            </a:r>
            <a:r>
              <a:rPr b="1" dirty="0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1" dirty="0" err="1">
                <a:solidFill>
                  <a:schemeClr val="accent1">
                    <a:satOff val="-5995"/>
                    <a:lumOff val="-11002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截屏</a:t>
            </a:r>
            <a:endParaRPr b="1" dirty="0">
              <a:solidFill>
                <a:schemeClr val="accent1">
                  <a:satOff val="-5995"/>
                  <a:lumOff val="-11002"/>
                </a:schemeClr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QwQ_1024x1024.psd" descr="QwQ_1024x1024.psd"/>
          <p:cNvPicPr>
            <a:picLocks noChangeAspect="1"/>
          </p:cNvPicPr>
          <p:nvPr/>
        </p:nvPicPr>
        <p:blipFill>
          <a:blip r:embed="rId2">
            <a:alphaModFix amt="5231"/>
            <a:extLst/>
          </a:blip>
          <a:stretch>
            <a:fillRect/>
          </a:stretch>
        </p:blipFill>
        <p:spPr>
          <a:xfrm>
            <a:off x="1165403" y="-2235200"/>
            <a:ext cx="11988801" cy="1198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项目亮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项目亮点</a:t>
            </a:r>
            <a:endParaRPr dirty="0"/>
          </a:p>
        </p:txBody>
      </p:sp>
      <p:sp>
        <p:nvSpPr>
          <p:cNvPr id="151" name="MVC架构, 封装完备, 全面向对象, 可维护性强…"/>
          <p:cNvSpPr txBox="1">
            <a:spLocks noGrp="1"/>
          </p:cNvSpPr>
          <p:nvPr>
            <p:ph type="body" idx="1"/>
          </p:nvPr>
        </p:nvSpPr>
        <p:spPr>
          <a:xfrm>
            <a:off x="1314786" y="2395505"/>
            <a:ext cx="10375228" cy="62992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solidFill>
                  <a:schemeClr val="accent4"/>
                </a:solidFill>
              </a:rPr>
              <a:t>MVC架构</a:t>
            </a:r>
            <a:r>
              <a:rPr dirty="0"/>
              <a:t>, </a:t>
            </a:r>
            <a:r>
              <a:rPr dirty="0" err="1"/>
              <a:t>封装完备</a:t>
            </a:r>
            <a:r>
              <a:rPr dirty="0"/>
              <a:t>, </a:t>
            </a:r>
            <a:r>
              <a:rPr dirty="0" err="1"/>
              <a:t>全面向对象</a:t>
            </a:r>
            <a:r>
              <a:rPr dirty="0"/>
              <a:t>, </a:t>
            </a:r>
            <a:r>
              <a:rPr dirty="0" err="1"/>
              <a:t>可维护性强</a:t>
            </a:r>
            <a:endParaRPr dirty="0"/>
          </a:p>
          <a:p>
            <a:pPr lvl="1"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solidFill>
                  <a:schemeClr val="accent2"/>
                </a:solidFill>
              </a:rPr>
              <a:t>缓存式发送文件</a:t>
            </a:r>
            <a:r>
              <a:rPr dirty="0"/>
              <a:t>, </a:t>
            </a:r>
            <a:r>
              <a:rPr dirty="0" err="1"/>
              <a:t>容易将文件聊天多线程分离</a:t>
            </a:r>
            <a:endParaRPr dirty="0"/>
          </a:p>
          <a:p>
            <a:pPr>
              <a:defRPr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 err="1">
                <a:solidFill>
                  <a:schemeClr val="accent4"/>
                </a:solidFill>
              </a:rPr>
              <a:t>用户界面友好</a:t>
            </a:r>
            <a:r>
              <a:rPr dirty="0">
                <a:solidFill>
                  <a:schemeClr val="accent4"/>
                </a:solidFill>
              </a:rPr>
              <a:t>, </a:t>
            </a:r>
            <a:r>
              <a:rPr dirty="0" err="1">
                <a:solidFill>
                  <a:schemeClr val="accent4"/>
                </a:solidFill>
              </a:rPr>
              <a:t>聊天体验优秀</a:t>
            </a:r>
            <a:endParaRPr dirty="0"/>
          </a:p>
          <a:p>
            <a:pPr lvl="1">
              <a:defRPr>
                <a:solidFill>
                  <a:schemeClr val="accent2"/>
                </a:solidFill>
              </a:defRPr>
            </a:pPr>
            <a:r>
              <a:rPr b="1" dirty="0" err="1"/>
              <a:t>图片</a:t>
            </a:r>
            <a:r>
              <a:rPr b="1" dirty="0"/>
              <a:t>(</a:t>
            </a:r>
            <a:r>
              <a:rPr b="1" dirty="0" err="1"/>
              <a:t>表情</a:t>
            </a:r>
            <a:r>
              <a:rPr b="1" dirty="0"/>
              <a:t>)/</a:t>
            </a:r>
            <a:r>
              <a:rPr b="1" dirty="0" err="1"/>
              <a:t>文件</a:t>
            </a:r>
            <a:r>
              <a:rPr b="1" dirty="0"/>
              <a:t>/</a:t>
            </a:r>
            <a:r>
              <a:rPr b="1" dirty="0" err="1"/>
              <a:t>聊天气泡</a:t>
            </a:r>
            <a:r>
              <a:rPr b="1" dirty="0"/>
              <a:t>/</a:t>
            </a:r>
            <a:r>
              <a:rPr b="1" dirty="0" err="1"/>
              <a:t>群聊</a:t>
            </a:r>
            <a:r>
              <a:rPr lang="en-US" altLang="zh-CN" b="1" dirty="0"/>
              <a:t>/</a:t>
            </a:r>
            <a:r>
              <a:rPr lang="zh-CN" altLang="en-US" b="1" dirty="0"/>
              <a:t>截屏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build="p" animBg="1"/>
    </p:bld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221</Words>
  <Application>Microsoft Office PowerPoint</Application>
  <PresentationFormat>自定义</PresentationFormat>
  <Paragraphs>73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Gill Sans</vt:lpstr>
      <vt:lpstr>Gill Sans Light</vt:lpstr>
      <vt:lpstr>Graphik Semibold</vt:lpstr>
      <vt:lpstr>Helvetica Neue</vt:lpstr>
      <vt:lpstr>Showroom</vt:lpstr>
      <vt:lpstr>祖安聊天宝</vt:lpstr>
      <vt:lpstr>content</vt:lpstr>
      <vt:lpstr>1.组内分工</vt:lpstr>
      <vt:lpstr>组内分工</vt:lpstr>
      <vt:lpstr>2.项目介绍</vt:lpstr>
      <vt:lpstr>项目架构</vt:lpstr>
      <vt:lpstr>整体架构与运行流程</vt:lpstr>
      <vt:lpstr>实现功能</vt:lpstr>
      <vt:lpstr>项目亮点</vt:lpstr>
      <vt:lpstr>3.UI展示</vt:lpstr>
      <vt:lpstr>注册、登录界面</vt:lpstr>
      <vt:lpstr>添加好友</vt:lpstr>
      <vt:lpstr>聊天界面</vt:lpstr>
      <vt:lpstr>添加群聊</vt:lpstr>
      <vt:lpstr>群聊界面</vt:lpstr>
      <vt:lpstr>收发图片</vt:lpstr>
      <vt:lpstr>截屏功能</vt:lpstr>
      <vt:lpstr>收发文件</vt:lpstr>
      <vt:lpstr>开发者模式</vt:lpstr>
      <vt:lpstr>4.项目演示</vt:lpstr>
      <vt:lpstr>你所热爱的，就是你的小学期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祖安聊天宝</dc:title>
  <cp:lastModifiedBy>bumengyu</cp:lastModifiedBy>
  <cp:revision>24</cp:revision>
  <dcterms:modified xsi:type="dcterms:W3CDTF">2021-09-02T02:27:35Z</dcterms:modified>
</cp:coreProperties>
</file>